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3" r:id="rId1"/>
  </p:sldMasterIdLst>
  <p:sldIdLst>
    <p:sldId id="256" r:id="rId2"/>
    <p:sldId id="258" r:id="rId3"/>
    <p:sldId id="265" r:id="rId4"/>
    <p:sldId id="261" r:id="rId5"/>
    <p:sldId id="263" r:id="rId6"/>
    <p:sldId id="262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3DF"/>
    <a:srgbClr val="FF3399"/>
    <a:srgbClr val="9933FF"/>
    <a:srgbClr val="660033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227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B6CBC-64CC-4638-B3B8-BF0EC401CF16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F8EF9-21C7-4058-A991-7E848AEFA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58EE1-EDE4-4784-9012-42660A8237E4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0FBA4-05DB-4CEA-A80C-937DD699D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DDAED-EEF3-49BF-A5AC-0428D6A24C22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B7111-7103-4FA2-A065-F1D0E20EA5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72BC0-EE72-42F0-B614-8D3B65A87730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C5B43-5ED4-45AC-9C09-B2524A5F1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9B9D9-9B0C-424E-A7AE-3110F661EBEE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92D2B-3413-4013-8302-0A4C41840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0CF3A-4EA9-4DB6-8433-31753D301067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85626-A404-441F-9148-F4F7AADF7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64C7E-87A6-477E-A225-7341CAFABD5F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A7FE-5860-4B0E-B6E0-D0CAA7D82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A287B-874C-441D-B691-9211E820C99F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A03EF-8948-4466-8E2E-0F239050A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486B-06DD-45EC-B39D-6AD087D91B2D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1438D-635C-4AC4-AEE7-8584900B3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F550E-5D1C-4C3A-9B04-50D728C9D9DB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2159-5323-48FD-A5F5-9A8908F84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EB33C-0069-499F-B461-A117AE905C39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B03A6-8B25-46AB-9BDD-E1B061F09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84DA9F-B63C-4F95-AD17-8E6317022773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D96760-DAAC-41DB-AFCA-5B0681C02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76" r:id="rId1"/>
    <p:sldLayoutId id="2147484277" r:id="rId2"/>
    <p:sldLayoutId id="2147484286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000108"/>
            <a:ext cx="8429625" cy="500066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 </a:t>
            </a:r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Копанянского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сельского поселения Ольховатского муниципального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района на 2024 год и плановый период 2025-2026 годов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36025" cy="9874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консолидированного бюджета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1000125"/>
          <a:ext cx="7786713" cy="580424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965467"/>
                <a:gridCol w="1607082"/>
                <a:gridCol w="1607082"/>
                <a:gridCol w="1607082"/>
              </a:tblGrid>
              <a:tr h="642945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2024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 2026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230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Всего доходы: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9287,8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12089,1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8250,1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Налоговые и неналоговые доходы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999,0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1106,0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1109,0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468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 том числе: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    Налоговые доходы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999,0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1106,0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1109,0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    Неналоговые доходы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8288,8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10983,1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7141,1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Всего расходы: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9287,8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12089,1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8250,1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Дефицит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46" name="TextBox 4"/>
          <p:cNvSpPr txBox="1">
            <a:spLocks noChangeArrowheads="1"/>
          </p:cNvSpPr>
          <p:nvPr/>
        </p:nvSpPr>
        <p:spPr bwMode="auto">
          <a:xfrm>
            <a:off x="7358082" y="571480"/>
            <a:ext cx="1357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36025" cy="9874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Налоговые и неналоговые доходы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1000125"/>
          <a:ext cx="7786713" cy="562108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965467"/>
                <a:gridCol w="1607082"/>
                <a:gridCol w="1607082"/>
                <a:gridCol w="1607082"/>
              </a:tblGrid>
              <a:tr h="642945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2024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 2026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230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диц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ЕСХН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334,0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334,0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4686">
                <a:tc>
                  <a:txBody>
                    <a:bodyPr/>
                    <a:lstStyle/>
                    <a:p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Налог</a:t>
                      </a:r>
                      <a:r>
                        <a:rPr lang="ru-RU" sz="2000" i="0" baseline="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 на имущество физических лиц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Земельный</a:t>
                      </a:r>
                      <a:r>
                        <a:rPr lang="ru-RU" sz="2000" baseline="0" dirty="0" smtClean="0"/>
                        <a:t> налог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613,0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Госпошлина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Аренда земли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Штрафы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999,0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1106,0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1109,0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46" name="TextBox 4"/>
          <p:cNvSpPr txBox="1">
            <a:spLocks noChangeArrowheads="1"/>
          </p:cNvSpPr>
          <p:nvPr/>
        </p:nvSpPr>
        <p:spPr bwMode="auto">
          <a:xfrm>
            <a:off x="6858016" y="642918"/>
            <a:ext cx="1285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36025" cy="9874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на 2024-2026 годы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115328" cy="42113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16351"/>
                <a:gridCol w="1899659"/>
                <a:gridCol w="1899659"/>
                <a:gridCol w="189965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Сумма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2024г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Сумма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2025г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Сумма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2026г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baseline="0" dirty="0" smtClean="0"/>
                        <a:t>Дотации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495,2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342,0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325,0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baseline="0" dirty="0" smtClean="0"/>
                        <a:t>Субсидии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2002,7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baseline="0" dirty="0" smtClean="0"/>
                        <a:t>Субвенции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136,0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163,0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177,9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baseline="0" dirty="0" smtClean="0"/>
                        <a:t>Иные межбюджетные</a:t>
                      </a:r>
                    </a:p>
                    <a:p>
                      <a:r>
                        <a:rPr lang="ru-RU" sz="2400" kern="1200" baseline="0" dirty="0" smtClean="0"/>
                        <a:t>трансферты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5654,9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15188,4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10591,3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Итого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8288,8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15693,4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11094,2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62" name="TextBox 4"/>
          <p:cNvSpPr txBox="1">
            <a:spLocks noChangeArrowheads="1"/>
          </p:cNvSpPr>
          <p:nvPr/>
        </p:nvSpPr>
        <p:spPr bwMode="auto">
          <a:xfrm>
            <a:off x="8001000" y="1143000"/>
            <a:ext cx="1357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</a:t>
            </a:r>
            <a:endParaRPr lang="ru-RU" sz="3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000108"/>
          <a:ext cx="8229600" cy="562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734"/>
                <a:gridCol w="1571636"/>
                <a:gridCol w="1500198"/>
                <a:gridCol w="15430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расходы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Сумма-2024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Сумма-2025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Сумма-2026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9287,8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12089,1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8206,3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Общегосударственные расходы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4325,1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3831,9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1685,7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136,0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163,0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177,9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</a:t>
                      </a:r>
                      <a:r>
                        <a:rPr lang="ru-RU" baseline="0" dirty="0" smtClean="0"/>
                        <a:t> безопасность и правоохранительная деятельность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0,1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3003,3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5888,8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5924,8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Жилищно-коммунальное хозяйство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423,0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644,5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320,5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37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Охрана окружающей среды</a:t>
                      </a:r>
                    </a:p>
                    <a:p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75,0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40376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Культура, кинематография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1012,1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1045,6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1,0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</a:t>
                      </a:r>
                      <a:r>
                        <a:rPr lang="ru-RU" baseline="0" dirty="0" smtClean="0"/>
                        <a:t> политика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267,0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419,0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1,0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 и спорт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20,3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20,3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20,3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Условно</a:t>
                      </a:r>
                      <a:r>
                        <a:rPr lang="ru-RU" baseline="0" dirty="0" smtClean="0"/>
                        <a:t> утвержденные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43,8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00771" marR="100771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4397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Перечень муниципальных программ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714356"/>
          <a:ext cx="8715436" cy="581314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524032"/>
                <a:gridCol w="730468"/>
                <a:gridCol w="730468"/>
                <a:gridCol w="730468"/>
              </a:tblGrid>
              <a:tr h="2857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2024г.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2025г.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2026г.</a:t>
                      </a:r>
                      <a:endParaRPr lang="ru-RU" sz="1100" dirty="0"/>
                    </a:p>
                  </a:txBody>
                  <a:tcPr/>
                </a:tc>
              </a:tr>
              <a:tr h="27716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9287,8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12089,1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8206,3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4116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baseline="0" dirty="0" err="1" smtClean="0"/>
                        <a:t>Копанянского</a:t>
                      </a:r>
                      <a:r>
                        <a:rPr lang="ru-RU" sz="1200" u="none" strike="noStrike" dirty="0" smtClean="0"/>
                        <a:t> сельского поселения Ольховатского </a:t>
                      </a:r>
                      <a:r>
                        <a:rPr lang="ru-RU" sz="1200" u="none" strike="noStrike" dirty="0"/>
                        <a:t>муниципального района </a:t>
                      </a:r>
                      <a:r>
                        <a:rPr lang="ru-RU" sz="1200" u="none" strike="noStrike" dirty="0" smtClean="0"/>
                        <a:t>«Муниципальное управление и управление финансами для создания условий повышения эффективности бюджетных расходов </a:t>
                      </a:r>
                      <a:r>
                        <a:rPr lang="ru-RU" sz="1200" u="none" strike="noStrike" dirty="0" err="1" smtClean="0"/>
                        <a:t>Копанянского</a:t>
                      </a:r>
                      <a:r>
                        <a:rPr lang="ru-RU" sz="1200" u="none" strike="noStrike" dirty="0" smtClean="0"/>
                        <a:t> сельского поселения»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4436,1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3994,9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1862,7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302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</a:t>
                      </a:r>
                      <a:r>
                        <a:rPr lang="ru-RU" sz="1200" u="none" strike="noStrike" dirty="0" smtClean="0"/>
                        <a:t>программа </a:t>
                      </a:r>
                      <a:r>
                        <a:rPr lang="ru-RU" sz="1200" u="none" strike="noStrike" dirty="0" err="1" smtClean="0"/>
                        <a:t>Копанянского</a:t>
                      </a:r>
                      <a:r>
                        <a:rPr lang="ru-RU" sz="1200" u="none" strike="noStrike" dirty="0" smtClean="0"/>
                        <a:t> сельского поселения </a:t>
                      </a:r>
                      <a:r>
                        <a:rPr lang="ru-RU" sz="1200" u="none" strike="noStrike" dirty="0"/>
                        <a:t>Ольховатского муниципального района </a:t>
                      </a:r>
                      <a:r>
                        <a:rPr lang="ru-RU" sz="1200" u="none" strike="noStrike" dirty="0" smtClean="0"/>
                        <a:t>«Развитие</a:t>
                      </a:r>
                      <a:r>
                        <a:rPr lang="ru-RU" sz="1200" u="none" strike="noStrike" baseline="0" dirty="0" smtClean="0"/>
                        <a:t> культуры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1032,4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4116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</a:t>
                      </a:r>
                      <a:r>
                        <a:rPr lang="ru-RU" sz="1200" u="none" strike="noStrike" dirty="0" smtClean="0"/>
                        <a:t>программа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baseline="0" dirty="0" err="1" smtClean="0"/>
                        <a:t>Копанянского</a:t>
                      </a:r>
                      <a:r>
                        <a:rPr lang="ru-RU" sz="1200" u="none" strike="noStrike" dirty="0" smtClean="0"/>
                        <a:t> сельского поселения </a:t>
                      </a:r>
                      <a:r>
                        <a:rPr lang="ru-RU" sz="1200" u="none" strike="noStrike" dirty="0"/>
                        <a:t>Ольховатского муниципального района </a:t>
                      </a:r>
                      <a:r>
                        <a:rPr lang="ru-RU" sz="1200" u="none" strike="noStrike" dirty="0" smtClean="0"/>
                        <a:t>«Обеспечение</a:t>
                      </a:r>
                      <a:r>
                        <a:rPr lang="ru-RU" sz="1200" u="none" strike="noStrike" baseline="0" dirty="0" smtClean="0"/>
                        <a:t> качественными жилищно-коммунальными услугами населения </a:t>
                      </a:r>
                      <a:r>
                        <a:rPr lang="ru-RU" sz="1200" u="none" strike="noStrike" baseline="0" dirty="0" err="1" smtClean="0"/>
                        <a:t>Копанянского</a:t>
                      </a:r>
                      <a:r>
                        <a:rPr lang="ru-RU" sz="1200" u="none" strike="noStrike" baseline="0" dirty="0" smtClean="0"/>
                        <a:t> сельского поселения и основные направления благоустройства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302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Копанянского</a:t>
                      </a:r>
                      <a:r>
                        <a:rPr lang="ru-RU" sz="1200" u="none" strike="noStrike" dirty="0" smtClean="0"/>
                        <a:t> сельского </a:t>
                      </a:r>
                      <a:r>
                        <a:rPr lang="ru-RU" sz="1200" u="none" strike="noStrike" dirty="0" err="1" smtClean="0"/>
                        <a:t>поселенияОльховатского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/>
                        <a:t>муниципального района </a:t>
                      </a:r>
                      <a:r>
                        <a:rPr lang="ru-RU" sz="1200" u="none" strike="noStrike" dirty="0" smtClean="0"/>
                        <a:t>«Управление</a:t>
                      </a:r>
                      <a:r>
                        <a:rPr lang="ru-RU" sz="1200" u="none" strike="noStrike" baseline="0" dirty="0" smtClean="0"/>
                        <a:t> муниципальным имуществом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302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Копанянского</a:t>
                      </a:r>
                      <a:r>
                        <a:rPr lang="ru-RU" sz="1200" u="none" strike="noStrike" dirty="0" smtClean="0"/>
                        <a:t> сельского поселения Ольховатского </a:t>
                      </a:r>
                      <a:r>
                        <a:rPr lang="ru-RU" sz="1200" u="none" strike="noStrike" dirty="0"/>
                        <a:t>муниципального района </a:t>
                      </a:r>
                      <a:r>
                        <a:rPr lang="ru-RU" sz="1200" u="none" strike="noStrike" dirty="0" smtClean="0"/>
                        <a:t>«Содействие занятости</a:t>
                      </a:r>
                      <a:r>
                        <a:rPr lang="ru-RU" sz="1200" u="none" strike="noStrike" baseline="0" dirty="0" smtClean="0"/>
                        <a:t> населения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302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Копанянского</a:t>
                      </a:r>
                      <a:r>
                        <a:rPr lang="ru-RU" sz="1200" u="none" strike="noStrike" dirty="0" smtClean="0"/>
                        <a:t> сельского поселения Ольховатского </a:t>
                      </a:r>
                      <a:r>
                        <a:rPr lang="ru-RU" sz="1200" u="none" strike="noStrike" dirty="0"/>
                        <a:t>муниципального района </a:t>
                      </a:r>
                      <a:r>
                        <a:rPr lang="ru-RU" sz="1200" u="none" strike="noStrike" dirty="0" smtClean="0"/>
                        <a:t>«Социальная поддержка граждан»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267,0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302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Копанянского</a:t>
                      </a:r>
                      <a:r>
                        <a:rPr lang="ru-RU" sz="1200" u="none" strike="noStrike" baseline="0" dirty="0" smtClean="0"/>
                        <a:t> сельского поселения Ольховатского муниципального района «Развитие дорожного хозяйства и транспорта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2989,8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5859,8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5895,8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4116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Копанянского</a:t>
                      </a:r>
                      <a:r>
                        <a:rPr lang="ru-RU" sz="1200" u="none" strike="noStrike" dirty="0" smtClean="0"/>
                        <a:t> сельского поселения Ольховатского муниципального</a:t>
                      </a:r>
                      <a:r>
                        <a:rPr lang="ru-RU" sz="1200" u="none" strike="noStrike" baseline="0" dirty="0" smtClean="0"/>
                        <a:t> района «Энергосбережение и повышение </a:t>
                      </a:r>
                      <a:r>
                        <a:rPr lang="ru-RU" sz="1200" u="none" strike="noStrike" baseline="0" dirty="0" err="1" smtClean="0"/>
                        <a:t>энергетеческой</a:t>
                      </a:r>
                      <a:r>
                        <a:rPr lang="ru-RU" sz="1200" u="none" strike="noStrike" baseline="0" dirty="0" smtClean="0"/>
                        <a:t> эффективности на территории </a:t>
                      </a:r>
                      <a:r>
                        <a:rPr lang="ru-RU" sz="1200" u="none" strike="noStrike" baseline="0" dirty="0" err="1" smtClean="0"/>
                        <a:t>Копанянского</a:t>
                      </a:r>
                      <a:r>
                        <a:rPr lang="ru-RU" sz="1200" u="none" strike="noStrike" baseline="0" dirty="0" smtClean="0"/>
                        <a:t> сельского </a:t>
                      </a:r>
                      <a:r>
                        <a:rPr lang="ru-RU" sz="1200" u="none" strike="noStrike" baseline="0" dirty="0" err="1" smtClean="0"/>
                        <a:t>поселенияОльховатского</a:t>
                      </a:r>
                      <a:r>
                        <a:rPr lang="ru-RU" sz="1200" u="none" strike="noStrike" baseline="0" dirty="0" smtClean="0"/>
                        <a:t> муниципального района Воронежской области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60342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Копанянского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dirty="0" smtClean="0"/>
                        <a:t> сельского поселения Ольховатского муниципального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baseline="0" dirty="0" err="1" smtClean="0"/>
                        <a:t>районаВоронежской</a:t>
                      </a:r>
                      <a:r>
                        <a:rPr lang="ru-RU" sz="1200" u="none" strike="noStrike" baseline="0" dirty="0" smtClean="0"/>
                        <a:t> области «Мероприятия по развитию и поддержке малого и среднего предпринимательства</a:t>
                      </a:r>
                      <a:r>
                        <a:rPr lang="ru-RU" sz="1200" u="none" strike="noStrike" baseline="0" dirty="0" smtClean="0"/>
                        <a:t>»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71847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Копанянского</a:t>
                      </a:r>
                      <a:r>
                        <a:rPr lang="ru-RU" sz="1200" u="none" strike="noStrike" dirty="0" smtClean="0"/>
                        <a:t> сельского поселения Ольховатского муниципального</a:t>
                      </a:r>
                      <a:r>
                        <a:rPr lang="ru-RU" sz="1200" u="none" strike="noStrike" baseline="0" dirty="0" smtClean="0"/>
                        <a:t> района Воронежской области «Использование  и охрана земель на территории </a:t>
                      </a:r>
                      <a:r>
                        <a:rPr lang="ru-RU" sz="1200" u="none" strike="noStrike" baseline="0" dirty="0" err="1" smtClean="0"/>
                        <a:t>Копанянского</a:t>
                      </a:r>
                      <a:r>
                        <a:rPr lang="ru-RU" sz="1200" u="none" strike="noStrike" baseline="0" dirty="0" smtClean="0"/>
                        <a:t> сельского поселения Ольховатского муниципального района Воронежской области»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568</TotalTime>
  <Words>443</Words>
  <Application>Microsoft Office PowerPoint</Application>
  <PresentationFormat>Экран (4:3)</PresentationFormat>
  <Paragraphs>199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Бюджет  для граждан Копанянского сельского поселения Ольховатского муниципального района на 2024 год и плановый период 2025-2026 годов</vt:lpstr>
      <vt:lpstr>Основные характеристики консолидированного бюджета</vt:lpstr>
      <vt:lpstr>Налоговые и неналоговые доходы</vt:lpstr>
      <vt:lpstr>Безвозмездные поступления на 2024-2026 годы</vt:lpstr>
      <vt:lpstr>Расходы бюджета</vt:lpstr>
      <vt:lpstr>Перечень муниципальных программ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post</dc:creator>
  <cp:lastModifiedBy>User</cp:lastModifiedBy>
  <cp:revision>79</cp:revision>
  <dcterms:created xsi:type="dcterms:W3CDTF">2014-03-13T06:20:29Z</dcterms:created>
  <dcterms:modified xsi:type="dcterms:W3CDTF">2025-03-19T07:53:37Z</dcterms:modified>
</cp:coreProperties>
</file>